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71059-E016-4149-A459-7E05E5D49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的购物车项目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F11991-5DA3-2749-991C-E6F3961A0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160311432</a:t>
            </a:r>
            <a:r>
              <a:rPr kumimoji="1" lang="zh-CN" altLang="en-US" dirty="0"/>
              <a:t>左志新</a:t>
            </a:r>
          </a:p>
        </p:txBody>
      </p:sp>
    </p:spTree>
    <p:extLst>
      <p:ext uri="{BB962C8B-B14F-4D97-AF65-F5344CB8AC3E}">
        <p14:creationId xmlns:p14="http://schemas.microsoft.com/office/powerpoint/2010/main" val="320077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821CD-0781-9447-966F-F8FAC97B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8985"/>
            <a:ext cx="8596668" cy="1828799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商品列表模块（</a:t>
            </a:r>
            <a:r>
              <a:rPr kumimoji="1" lang="en" altLang="zh-CN" sz="2400" dirty="0">
                <a:latin typeface="+mj-ea"/>
                <a:ea typeface="+mj-ea"/>
              </a:rPr>
              <a:t> </a:t>
            </a:r>
            <a:r>
              <a:rPr kumimoji="1" lang="en" altLang="zh-CN" sz="2400" dirty="0" err="1">
                <a:latin typeface="+mj-ea"/>
                <a:ea typeface="+mj-ea"/>
              </a:rPr>
              <a:t>list.jsp</a:t>
            </a:r>
            <a:r>
              <a:rPr kumimoji="1" lang="en" altLang="zh-CN" sz="2400" dirty="0">
                <a:latin typeface="+mj-ea"/>
                <a:ea typeface="+mj-ea"/>
              </a:rPr>
              <a:t> </a:t>
            </a:r>
            <a:r>
              <a:rPr kumimoji="1" lang="en" altLang="zh-CN" sz="2400" dirty="0" err="1">
                <a:latin typeface="+mj-ea"/>
                <a:ea typeface="+mj-ea"/>
              </a:rPr>
              <a:t>GoodsServlet.java</a:t>
            </a:r>
            <a:r>
              <a:rPr kumimoji="1" lang="en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）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+mj-ea"/>
                <a:ea typeface="+mj-ea"/>
              </a:rPr>
              <a:t>项目的</a:t>
            </a:r>
            <a:r>
              <a:rPr kumimoji="1" lang="en" altLang="zh-CN" sz="1600" dirty="0">
                <a:latin typeface="+mj-ea"/>
                <a:ea typeface="+mj-ea"/>
              </a:rPr>
              <a:t>welcome-file</a:t>
            </a:r>
            <a:r>
              <a:rPr kumimoji="1" lang="zh-CN" altLang="en" sz="1600" dirty="0">
                <a:latin typeface="+mj-ea"/>
                <a:ea typeface="+mj-ea"/>
              </a:rPr>
              <a:t>设置</a:t>
            </a:r>
            <a:r>
              <a:rPr kumimoji="1" lang="zh-CN" altLang="en-US" sz="1600" dirty="0">
                <a:latin typeface="+mj-ea"/>
                <a:ea typeface="+mj-ea"/>
              </a:rPr>
              <a:t>为</a:t>
            </a:r>
            <a:r>
              <a:rPr lang="en" altLang="zh-CN" sz="1600" dirty="0" err="1">
                <a:latin typeface="+mj-ea"/>
                <a:ea typeface="+mj-ea"/>
              </a:rPr>
              <a:t>show.goods</a:t>
            </a:r>
            <a:r>
              <a:rPr kumimoji="1" lang="zh-CN" altLang="en-US" sz="1600" dirty="0">
                <a:latin typeface="+mj-ea"/>
                <a:ea typeface="+mj-ea"/>
              </a:rPr>
              <a:t>，项目启动时访问项目时，直接通过</a:t>
            </a:r>
            <a:r>
              <a:rPr kumimoji="1" lang="en-US" altLang="zh-CN" sz="1600" dirty="0">
                <a:latin typeface="+mj-ea"/>
                <a:ea typeface="+mj-ea"/>
              </a:rPr>
              <a:t>get</a:t>
            </a:r>
            <a:r>
              <a:rPr kumimoji="1" lang="zh-CN" altLang="en-US" sz="1600" dirty="0">
                <a:latin typeface="+mj-ea"/>
                <a:ea typeface="+mj-ea"/>
              </a:rPr>
              <a:t>到</a:t>
            </a:r>
            <a:endParaRPr kumimoji="1"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" altLang="zh-CN" sz="1600" dirty="0" err="1">
                <a:latin typeface="+mj-ea"/>
                <a:ea typeface="+mj-ea"/>
              </a:rPr>
              <a:t>GoodsServlet.java</a:t>
            </a:r>
            <a:r>
              <a:rPr kumimoji="1" lang="zh-CN" altLang="en" sz="1600" dirty="0">
                <a:latin typeface="+mj-ea"/>
                <a:ea typeface="+mj-ea"/>
              </a:rPr>
              <a:t>的</a:t>
            </a:r>
            <a:r>
              <a:rPr kumimoji="1" lang="en-US" altLang="zh-CN" sz="1600" dirty="0">
                <a:latin typeface="+mj-ea"/>
                <a:ea typeface="+mj-ea"/>
              </a:rPr>
              <a:t>show</a:t>
            </a:r>
            <a:r>
              <a:rPr kumimoji="1" lang="zh-CN" altLang="en-US" sz="1600" dirty="0">
                <a:latin typeface="+mj-ea"/>
                <a:ea typeface="+mj-ea"/>
              </a:rPr>
              <a:t>方法，构建数据库连接对象，在数据库中查询商品信息，</a:t>
            </a:r>
            <a:endParaRPr kumimoji="1"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+mj-ea"/>
                <a:ea typeface="+mj-ea"/>
              </a:rPr>
              <a:t>查到后通过</a:t>
            </a:r>
            <a:r>
              <a:rPr kumimoji="1" lang="en" altLang="zh-CN" sz="1600" dirty="0">
                <a:latin typeface="+mj-ea"/>
                <a:ea typeface="+mj-ea"/>
              </a:rPr>
              <a:t>r</a:t>
            </a:r>
            <a:r>
              <a:rPr lang="en" altLang="zh-CN" sz="1600" dirty="0">
                <a:latin typeface="+mj-ea"/>
                <a:ea typeface="+mj-ea"/>
              </a:rPr>
              <a:t>equest</a:t>
            </a:r>
            <a:r>
              <a:rPr lang="zh-CN" altLang="en" sz="1600" dirty="0">
                <a:latin typeface="+mj-ea"/>
                <a:ea typeface="+mj-ea"/>
              </a:rPr>
              <a:t>对象</a:t>
            </a:r>
            <a:r>
              <a:rPr lang="zh-CN" altLang="en-US" sz="1600" dirty="0">
                <a:latin typeface="+mj-ea"/>
                <a:ea typeface="+mj-ea"/>
              </a:rPr>
              <a:t>存储，商品信息的</a:t>
            </a:r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，然后转发到</a:t>
            </a:r>
            <a:r>
              <a:rPr kumimoji="1" lang="en" altLang="zh-CN" sz="1600" dirty="0" err="1">
                <a:latin typeface="+mj-ea"/>
                <a:ea typeface="+mj-ea"/>
              </a:rPr>
              <a:t>list.jsp</a:t>
            </a:r>
            <a:r>
              <a:rPr kumimoji="1" lang="en" altLang="zh-CN" sz="1600" dirty="0">
                <a:latin typeface="+mj-ea"/>
                <a:ea typeface="+mj-ea"/>
              </a:rPr>
              <a:t> </a:t>
            </a:r>
            <a:r>
              <a:rPr kumimoji="1" lang="zh-CN" altLang="en-US" sz="1600" dirty="0">
                <a:latin typeface="+mj-ea"/>
                <a:ea typeface="+mj-ea"/>
              </a:rPr>
              <a:t>，</a:t>
            </a:r>
            <a:r>
              <a:rPr kumimoji="1" lang="en" altLang="zh-CN" sz="1600" dirty="0">
                <a:latin typeface="+mj-ea"/>
                <a:ea typeface="+mj-ea"/>
              </a:rPr>
              <a:t> </a:t>
            </a:r>
            <a:r>
              <a:rPr kumimoji="1" lang="en" altLang="zh-CN" sz="1600" dirty="0" err="1">
                <a:latin typeface="+mj-ea"/>
                <a:ea typeface="+mj-ea"/>
              </a:rPr>
              <a:t>list.jsp</a:t>
            </a:r>
            <a:r>
              <a:rPr kumimoji="1" lang="en" altLang="zh-CN" sz="1600" dirty="0">
                <a:latin typeface="+mj-ea"/>
                <a:ea typeface="+mj-ea"/>
              </a:rPr>
              <a:t> </a:t>
            </a:r>
            <a:r>
              <a:rPr kumimoji="1" lang="zh-CN" altLang="en-US" sz="1600" dirty="0">
                <a:latin typeface="+mj-ea"/>
                <a:ea typeface="+mj-ea"/>
              </a:rPr>
              <a:t>接收到信息后展示信息。</a:t>
            </a:r>
            <a:endParaRPr lang="en" altLang="zh-CN" sz="16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BA0364-2A80-3C4B-A4D0-291E545B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48312"/>
            <a:ext cx="5418666" cy="44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7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13562-366E-A94B-94C2-DD7C1163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8984"/>
            <a:ext cx="8596668" cy="3867665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用户模块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用户注册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register.jsp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UserServlet.java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通过</a:t>
            </a:r>
            <a:r>
              <a:rPr kumimoji="1" lang="en-US" altLang="zh-CN" dirty="0">
                <a:latin typeface="+mj-ea"/>
                <a:ea typeface="+mj-ea"/>
              </a:rPr>
              <a:t>form</a:t>
            </a:r>
            <a:r>
              <a:rPr kumimoji="1" lang="zh-CN" altLang="en-US" dirty="0">
                <a:latin typeface="+mj-ea"/>
                <a:ea typeface="+mj-ea"/>
              </a:rPr>
              <a:t>标签</a:t>
            </a:r>
            <a:r>
              <a:rPr kumimoji="1" lang="en-US" altLang="zh-CN" dirty="0">
                <a:latin typeface="+mj-ea"/>
                <a:ea typeface="+mj-ea"/>
              </a:rPr>
              <a:t>post</a:t>
            </a:r>
            <a:r>
              <a:rPr kumimoji="1" lang="zh-CN" altLang="en-US" dirty="0">
                <a:latin typeface="+mj-ea"/>
                <a:ea typeface="+mj-ea"/>
              </a:rPr>
              <a:t>方法，将信息传递给</a:t>
            </a:r>
            <a:r>
              <a:rPr kumimoji="1" lang="en" altLang="zh-CN" dirty="0" err="1">
                <a:latin typeface="+mj-ea"/>
                <a:ea typeface="+mj-ea"/>
              </a:rPr>
              <a:t>UserServlet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i="1" dirty="0">
                <a:latin typeface="+mj-ea"/>
                <a:ea typeface="+mj-ea"/>
              </a:rPr>
              <a:t>register</a:t>
            </a:r>
            <a:r>
              <a:rPr lang="zh-CN" altLang="en" i="1" dirty="0">
                <a:latin typeface="+mj-ea"/>
                <a:ea typeface="+mj-ea"/>
              </a:rPr>
              <a:t>方法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7D90A-2883-C24F-942B-1A645B5D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37840"/>
            <a:ext cx="6724363" cy="24387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5179CE-5A6A-1844-9AFC-A4E49099CFC0}"/>
              </a:ext>
            </a:extLst>
          </p:cNvPr>
          <p:cNvSpPr txBox="1"/>
          <p:nvPr/>
        </p:nvSpPr>
        <p:spPr>
          <a:xfrm>
            <a:off x="677334" y="4386649"/>
            <a:ext cx="9246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register</a:t>
            </a:r>
            <a:r>
              <a:rPr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接受到信息先对用户名在数据库中进行查询，如果能查到怎转发到注册页面，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提示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已注册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，若未查询到，则写入数据库，然后重定向到登录界面，关闭数据库连接</a:t>
            </a:r>
          </a:p>
        </p:txBody>
      </p:sp>
    </p:spTree>
    <p:extLst>
      <p:ext uri="{BB962C8B-B14F-4D97-AF65-F5344CB8AC3E}">
        <p14:creationId xmlns:p14="http://schemas.microsoft.com/office/powerpoint/2010/main" val="56317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8D172F8C-6497-274F-A8A6-BD1347532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5" b="-2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3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FB76A-EF55-944C-ACAC-E5F43617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6056"/>
            <a:ext cx="8596668" cy="82790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若用户名重复，转发到</a:t>
            </a:r>
            <a:r>
              <a:rPr kumimoji="1" lang="en" altLang="zh-CN" dirty="0" err="1">
                <a:latin typeface="+mj-ea"/>
                <a:ea typeface="+mj-ea"/>
              </a:rPr>
              <a:t>register.jsp</a:t>
            </a:r>
            <a:r>
              <a:rPr kumimoji="1" lang="zh-CN" altLang="en-US" dirty="0">
                <a:latin typeface="+mj-ea"/>
                <a:ea typeface="+mj-ea"/>
              </a:rPr>
              <a:t>，并接收到</a:t>
            </a:r>
            <a:r>
              <a:rPr kumimoji="1" lang="en-US" altLang="zh-CN" dirty="0">
                <a:latin typeface="+mj-ea"/>
                <a:ea typeface="+mj-ea"/>
              </a:rPr>
              <a:t>msg</a:t>
            </a:r>
            <a:r>
              <a:rPr kumimoji="1" lang="zh-CN" altLang="en-US" dirty="0">
                <a:latin typeface="+mj-ea"/>
                <a:ea typeface="+mj-ea"/>
              </a:rPr>
              <a:t>信息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" altLang="zh-CN" dirty="0" err="1">
                <a:latin typeface="+mj-ea"/>
                <a:ea typeface="+mj-ea"/>
              </a:rPr>
              <a:t>register.jsp</a:t>
            </a:r>
            <a:r>
              <a:rPr kumimoji="1" lang="zh-CN" altLang="en" dirty="0">
                <a:latin typeface="+mj-ea"/>
                <a:ea typeface="+mj-ea"/>
              </a:rPr>
              <a:t>中</a:t>
            </a:r>
            <a:r>
              <a:rPr kumimoji="1" lang="zh-CN" altLang="en-US" dirty="0">
                <a:latin typeface="+mj-ea"/>
                <a:ea typeface="+mj-ea"/>
              </a:rPr>
              <a:t>若收到</a:t>
            </a:r>
            <a:r>
              <a:rPr kumimoji="1" lang="en-US" altLang="zh-CN" dirty="0">
                <a:latin typeface="+mj-ea"/>
                <a:ea typeface="+mj-ea"/>
              </a:rPr>
              <a:t>msg</a:t>
            </a:r>
            <a:r>
              <a:rPr kumimoji="1" lang="zh-CN" altLang="en-US" dirty="0">
                <a:latin typeface="+mj-ea"/>
                <a:ea typeface="+mj-ea"/>
              </a:rPr>
              <a:t>则显示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E8F362-FA2C-E54D-84AA-518008FC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4" y="1288708"/>
            <a:ext cx="5029200" cy="19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78461A-24D4-9541-BFA8-27986389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4" y="1479208"/>
            <a:ext cx="4927600" cy="279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F9599B-7374-FE4E-8407-0477AE64814C}"/>
              </a:ext>
            </a:extLst>
          </p:cNvPr>
          <p:cNvSpPr txBox="1"/>
          <p:nvPr/>
        </p:nvSpPr>
        <p:spPr>
          <a:xfrm>
            <a:off x="665436" y="1758608"/>
            <a:ext cx="814832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用户登录（</a:t>
            </a:r>
            <a:r>
              <a:rPr kumimoji="1"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login.jsp</a:t>
            </a:r>
            <a:r>
              <a:rPr kumimoji="1"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UserServlet.java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list.jsp</a:t>
            </a:r>
            <a:r>
              <a:rPr kumimoji="1"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用户登录时，通过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form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标签得到用户名和密码，传到</a:t>
            </a:r>
            <a:r>
              <a:rPr kumimoji="1"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UserServlet</a:t>
            </a: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</a:t>
            </a:r>
            <a:r>
              <a:rPr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在数据库中查询，若查到则登录成功，否则转发错误信息，代码与上类似略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等登录成功后，通过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session</a:t>
            </a:r>
            <a:r>
              <a:rPr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用户对象进行存储，并跳转到商品列表界面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227979-919E-AC41-BB40-C565AFFB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4" y="3349988"/>
            <a:ext cx="5181600" cy="482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24D7F5-3F4D-7344-8530-DAC682760FBF}"/>
              </a:ext>
            </a:extLst>
          </p:cNvPr>
          <p:cNvSpPr txBox="1"/>
          <p:nvPr/>
        </p:nvSpPr>
        <p:spPr>
          <a:xfrm>
            <a:off x="728134" y="4040659"/>
            <a:ext cx="842929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商品列表界面</a:t>
            </a:r>
            <a:r>
              <a:rPr kumimoji="1"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list.jsp</a:t>
            </a: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，若收到用户对象，则显示用户在线，和注销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用户注销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（</a:t>
            </a: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list.jsp</a:t>
            </a: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UserServlet.java</a:t>
            </a:r>
            <a:r>
              <a:rPr kumimoji="1"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点击注销，通过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get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方法到</a:t>
            </a:r>
            <a:r>
              <a:rPr kumimoji="1"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UserServlet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的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logout</a:t>
            </a:r>
            <a:r>
              <a:rPr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session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对象进行销毁，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然后重定向到商品列表界面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14122D8-4387-8945-8E82-5586C6661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36" y="5243210"/>
            <a:ext cx="9899591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E525A-C10F-4941-B773-F0E98433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7201"/>
            <a:ext cx="8596668" cy="5584162"/>
          </a:xfrm>
        </p:spPr>
        <p:txBody>
          <a:bodyPr/>
          <a:lstStyle/>
          <a:p>
            <a:r>
              <a:rPr kumimoji="1" lang="zh-CN" altLang="en-US" sz="2400" dirty="0">
                <a:latin typeface="+mj-ea"/>
                <a:ea typeface="+mj-ea"/>
              </a:rPr>
              <a:t>购物车模块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购物车中，加入购物车和我的购物车都需要验证用户是否登录，通过</a:t>
            </a:r>
            <a:r>
              <a:rPr kumimoji="1" lang="en-US" altLang="zh-CN" dirty="0">
                <a:latin typeface="+mj-ea"/>
                <a:ea typeface="+mj-ea"/>
              </a:rPr>
              <a:t>get</a:t>
            </a:r>
            <a:r>
              <a:rPr kumimoji="1" lang="zh-CN" altLang="en-US" dirty="0">
                <a:latin typeface="+mj-ea"/>
                <a:ea typeface="+mj-ea"/>
              </a:rPr>
              <a:t>方法到</a:t>
            </a:r>
            <a:r>
              <a:rPr kumimoji="1" lang="en" altLang="zh-CN" dirty="0" err="1">
                <a:latin typeface="+mj-ea"/>
                <a:ea typeface="+mj-ea"/>
              </a:rPr>
              <a:t>UserServlet.java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dirty="0">
                <a:latin typeface="+mj-ea"/>
                <a:ea typeface="+mj-ea"/>
              </a:rPr>
              <a:t>check</a:t>
            </a:r>
            <a:r>
              <a:rPr kumimoji="1" lang="zh-CN" altLang="en-US" dirty="0">
                <a:latin typeface="+mj-ea"/>
                <a:ea typeface="+mj-ea"/>
              </a:rPr>
              <a:t>方法，并通过超链接传值判断加入购物车和我的购物车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lang="en" altLang="zh-CN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F2CC7-1A8F-A443-A542-1DD8D936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07047"/>
            <a:ext cx="8837312" cy="27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9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971D0-41C7-2746-965A-C69750F3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8985"/>
            <a:ext cx="8596668" cy="552237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加入购物车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list.jsp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CartServlet.java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点击加入购物车超链接，将商品信息传递</a:t>
            </a:r>
            <a:r>
              <a:rPr kumimoji="1" lang="en" altLang="zh-CN" dirty="0" err="1">
                <a:latin typeface="+mj-ea"/>
                <a:ea typeface="+mj-ea"/>
              </a:rPr>
              <a:t>CartServlet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kumimoji="1" lang="en-US" altLang="zh-CN" dirty="0">
                <a:latin typeface="+mj-ea"/>
                <a:ea typeface="+mj-ea"/>
              </a:rPr>
              <a:t>add</a:t>
            </a:r>
            <a:r>
              <a:rPr kumimoji="1" lang="zh-CN" altLang="en-US" dirty="0">
                <a:latin typeface="+mj-ea"/>
                <a:ea typeface="+mj-ea"/>
              </a:rPr>
              <a:t>方法，存入数据库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AC30B4-AD22-2A4C-A176-EAF078CE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0812"/>
            <a:ext cx="9182100" cy="31750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67F906C8-BE57-F14B-A6EF-63AE8E85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04490"/>
            <a:ext cx="7635870" cy="48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5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04883-E6DC-7442-9A83-43E671CB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4843"/>
            <a:ext cx="8596668" cy="55965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我的购物车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list.jsp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CartServlet.java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同上，通过</a:t>
            </a:r>
            <a:r>
              <a:rPr kumimoji="1" lang="en" altLang="zh-CN" dirty="0" err="1">
                <a:latin typeface="+mj-ea"/>
                <a:ea typeface="+mj-ea"/>
              </a:rPr>
              <a:t>CartServlet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kumimoji="1" lang="en-US" altLang="zh-CN" dirty="0">
                <a:latin typeface="+mj-ea"/>
                <a:ea typeface="+mj-ea"/>
              </a:rPr>
              <a:t>show</a:t>
            </a:r>
            <a:r>
              <a:rPr kumimoji="1" lang="zh-CN" altLang="en-US" dirty="0">
                <a:latin typeface="+mj-ea"/>
                <a:ea typeface="+mj-ea"/>
              </a:rPr>
              <a:t>方法，查询到购物车信息，存储信息</a:t>
            </a:r>
            <a:r>
              <a:rPr kumimoji="1" lang="en-US" altLang="zh-CN" dirty="0">
                <a:latin typeface="+mj-ea"/>
                <a:ea typeface="+mj-ea"/>
              </a:rPr>
              <a:t>list</a:t>
            </a:r>
            <a:r>
              <a:rPr kumimoji="1" lang="zh-CN" altLang="en-US" dirty="0">
                <a:latin typeface="+mj-ea"/>
                <a:ea typeface="+mj-ea"/>
              </a:rPr>
              <a:t>，转发</a:t>
            </a:r>
            <a:r>
              <a:rPr kumimoji="1" lang="en" altLang="zh-CN" dirty="0" err="1">
                <a:latin typeface="+mj-ea"/>
                <a:ea typeface="+mj-ea"/>
              </a:rPr>
              <a:t>cart.jsp</a:t>
            </a:r>
            <a:r>
              <a:rPr kumimoji="1" lang="zh-CN" altLang="en-US" dirty="0">
                <a:latin typeface="+mj-ea"/>
                <a:ea typeface="+mj-ea"/>
              </a:rPr>
              <a:t>，将其展示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2FA19-EC41-E149-9837-5650E758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98104"/>
            <a:ext cx="6875004" cy="52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191D0-4B96-7F41-B5A3-870311CA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8984"/>
            <a:ext cx="8596668" cy="552237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购物车商品删除和清空购物车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cart.jsp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CartServlet.java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通过</a:t>
            </a:r>
            <a:r>
              <a:rPr kumimoji="1" lang="en" altLang="zh-CN" dirty="0" err="1">
                <a:latin typeface="+mj-ea"/>
                <a:ea typeface="+mj-ea"/>
              </a:rPr>
              <a:t>CartServlet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dirty="0">
                <a:latin typeface="+mj-ea"/>
                <a:ea typeface="+mj-ea"/>
              </a:rPr>
              <a:t>delete</a:t>
            </a:r>
            <a:r>
              <a:rPr lang="zh-CN" altLang="en-US" dirty="0">
                <a:latin typeface="+mj-ea"/>
                <a:ea typeface="+mj-ea"/>
              </a:rPr>
              <a:t>方法实现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00D284-6D71-A641-9A1B-200369EA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6313"/>
            <a:ext cx="9029138" cy="34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2EDF-B265-3C47-8791-FCA8B2575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0195"/>
            <a:ext cx="8596668" cy="5411167"/>
          </a:xfrm>
        </p:spPr>
        <p:txBody>
          <a:bodyPr/>
          <a:lstStyle/>
          <a:p>
            <a:r>
              <a:rPr kumimoji="1" lang="zh-CN" altLang="en-US" sz="2400" dirty="0">
                <a:latin typeface="+mj-ea"/>
                <a:ea typeface="+mj-ea"/>
              </a:rPr>
              <a:t>订单模块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j-ea"/>
                <a:ea typeface="+mj-ea"/>
              </a:rPr>
              <a:t>确认订单页面</a:t>
            </a:r>
            <a:r>
              <a:rPr kumimoji="1" lang="zh-CN" altLang="en-US" sz="2000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order.jsp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OrderServlet.java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通过</a:t>
            </a:r>
            <a:r>
              <a:rPr kumimoji="1" lang="en" altLang="zh-CN" dirty="0" err="1">
                <a:latin typeface="+mj-ea"/>
                <a:ea typeface="+mj-ea"/>
              </a:rPr>
              <a:t>OrderServlet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dirty="0">
                <a:latin typeface="+mj-ea"/>
                <a:ea typeface="+mj-ea"/>
              </a:rPr>
              <a:t>confirm</a:t>
            </a:r>
            <a:r>
              <a:rPr lang="zh-CN" altLang="en-US" dirty="0">
                <a:latin typeface="+mj-ea"/>
                <a:ea typeface="+mj-ea"/>
              </a:rPr>
              <a:t>方法实现查询，确认后生成订单</a:t>
            </a:r>
            <a:endParaRPr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458E0-633F-8248-8C15-A3283FF2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15297"/>
            <a:ext cx="6406356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1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2EDF-B265-3C47-8791-FCA8B2575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0195"/>
            <a:ext cx="8596668" cy="54111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+mj-ea"/>
                <a:ea typeface="+mj-ea"/>
              </a:rPr>
              <a:t>生成订单</a:t>
            </a:r>
            <a:r>
              <a:rPr kumimoji="1" lang="zh-CN" altLang="en-US" sz="2000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order.jsp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OrderServlet.java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通过</a:t>
            </a:r>
            <a:r>
              <a:rPr kumimoji="1" lang="en" altLang="zh-CN" dirty="0" err="1">
                <a:latin typeface="+mj-ea"/>
                <a:ea typeface="+mj-ea"/>
              </a:rPr>
              <a:t>OrderServlet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dirty="0"/>
              <a:t>generate</a:t>
            </a:r>
            <a:r>
              <a:rPr lang="zh-CN" altLang="en-US" dirty="0">
                <a:latin typeface="+mj-ea"/>
                <a:ea typeface="+mj-ea"/>
              </a:rPr>
              <a:t>方法实现，然后订单号转发到成功界面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920F61-E55E-784B-BD30-BCA686A2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78226"/>
            <a:ext cx="9090835" cy="30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41096-3D08-2646-8640-DB510A57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77099-BDA1-B149-B928-7FDA6E61F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0323"/>
            <a:ext cx="8596668" cy="446104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主要功能包括：</a:t>
            </a:r>
            <a:endParaRPr kumimoji="1" lang="en-US" altLang="zh-CN" sz="2000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用户的注册、登录和注销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将商品加入购物车，查看购物车，删除购物车中的商品和清空购物车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生成订单，查看用户的历史订单以及订单详情等</a:t>
            </a:r>
          </a:p>
        </p:txBody>
      </p:sp>
    </p:spTree>
    <p:extLst>
      <p:ext uri="{BB962C8B-B14F-4D97-AF65-F5344CB8AC3E}">
        <p14:creationId xmlns:p14="http://schemas.microsoft.com/office/powerpoint/2010/main" val="369664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1EF57-D7AE-344B-AB86-472495A94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26165"/>
            <a:ext cx="8596668" cy="541519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历史订单</a:t>
            </a:r>
            <a:r>
              <a:rPr kumimoji="1" lang="zh-CN" altLang="en-US" dirty="0">
                <a:latin typeface="+mj-ea"/>
                <a:ea typeface="+mj-ea"/>
              </a:rPr>
              <a:t>（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historyOrders.jsp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en" altLang="zh-CN" dirty="0" err="1">
                <a:latin typeface="+mj-ea"/>
                <a:ea typeface="+mj-ea"/>
              </a:rPr>
              <a:t>OrderServlet.java</a:t>
            </a:r>
            <a:r>
              <a:rPr kumimoji="1" lang="en" altLang="zh-CN" dirty="0">
                <a:latin typeface="+mj-ea"/>
                <a:ea typeface="+mj-ea"/>
              </a:rPr>
              <a:t> </a:t>
            </a:r>
            <a:r>
              <a:rPr kumimoji="1" lang="zh-CN" altLang="en-US" dirty="0">
                <a:latin typeface="+mj-ea"/>
                <a:ea typeface="+mj-ea"/>
              </a:rPr>
              <a:t>）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通过</a:t>
            </a:r>
            <a:r>
              <a:rPr kumimoji="1" lang="en" altLang="zh-CN" dirty="0" err="1">
                <a:latin typeface="+mj-ea"/>
                <a:ea typeface="+mj-ea"/>
              </a:rPr>
              <a:t>OrderServlet</a:t>
            </a:r>
            <a:r>
              <a:rPr kumimoji="1" lang="zh-CN" altLang="en" dirty="0">
                <a:latin typeface="+mj-ea"/>
                <a:ea typeface="+mj-ea"/>
              </a:rPr>
              <a:t>的</a:t>
            </a:r>
            <a:r>
              <a:rPr lang="en" altLang="zh-CN" dirty="0" err="1">
                <a:latin typeface="+mj-ea"/>
                <a:ea typeface="+mj-ea"/>
              </a:rPr>
              <a:t>showOrders</a:t>
            </a:r>
            <a:r>
              <a:rPr kumimoji="1" lang="zh-CN" altLang="en-US" dirty="0">
                <a:latin typeface="+mj-ea"/>
                <a:ea typeface="+mj-ea"/>
              </a:rPr>
              <a:t>实现</a:t>
            </a:r>
            <a:endParaRPr lang="en" altLang="zh-CN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728BAA-EA5B-BB4E-A7B0-F7EFE44C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2803"/>
            <a:ext cx="8440447" cy="54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AD9D3-E2EB-5C49-B577-AFD3A9D4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6409"/>
            <a:ext cx="8596668" cy="54549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+mj-ea"/>
                <a:ea typeface="+mj-ea"/>
              </a:rPr>
              <a:t>订单详情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" altLang="zh-CN" dirty="0">
                <a:latin typeface="+mj-ea"/>
                <a:ea typeface="+mj-ea"/>
              </a:rPr>
              <a:t> </a:t>
            </a:r>
            <a:r>
              <a:rPr lang="en" altLang="zh-CN" dirty="0" err="1">
                <a:latin typeface="+mj-ea"/>
                <a:ea typeface="+mj-ea"/>
              </a:rPr>
              <a:t>orderDetail.jsp</a:t>
            </a:r>
            <a:r>
              <a:rPr lang="en" altLang="zh-CN" dirty="0">
                <a:latin typeface="+mj-ea"/>
                <a:ea typeface="+mj-ea"/>
              </a:rPr>
              <a:t> </a:t>
            </a:r>
            <a:r>
              <a:rPr lang="en" altLang="zh-CN" dirty="0" err="1">
                <a:latin typeface="+mj-ea"/>
                <a:ea typeface="+mj-ea"/>
              </a:rPr>
              <a:t>OrderServlet.java</a:t>
            </a:r>
            <a:r>
              <a:rPr lang="en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）</a:t>
            </a:r>
            <a:endParaRPr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latin typeface="+mj-ea"/>
                <a:ea typeface="+mj-ea"/>
              </a:rPr>
              <a:t>通过</a:t>
            </a:r>
            <a:r>
              <a:rPr lang="en" altLang="zh-CN" dirty="0" err="1">
                <a:latin typeface="+mj-ea"/>
                <a:ea typeface="+mj-ea"/>
              </a:rPr>
              <a:t>OrderServlet</a:t>
            </a:r>
            <a:r>
              <a:rPr lang="zh-CN" altLang="en" dirty="0">
                <a:latin typeface="+mj-ea"/>
                <a:ea typeface="+mj-ea"/>
              </a:rPr>
              <a:t>的</a:t>
            </a:r>
            <a:r>
              <a:rPr lang="en" altLang="zh-CN" dirty="0">
                <a:latin typeface="+mj-ea"/>
                <a:ea typeface="+mj-ea"/>
              </a:rPr>
              <a:t>detail</a:t>
            </a:r>
            <a:r>
              <a:rPr lang="zh-CN" altLang="en" dirty="0">
                <a:latin typeface="+mj-ea"/>
                <a:ea typeface="+mj-ea"/>
              </a:rPr>
              <a:t>方法</a:t>
            </a:r>
            <a:r>
              <a:rPr lang="zh-CN" altLang="en-US" dirty="0">
                <a:latin typeface="+mj-ea"/>
                <a:ea typeface="+mj-ea"/>
              </a:rPr>
              <a:t>实现，查询相关信息转到到</a:t>
            </a:r>
            <a:r>
              <a:rPr lang="en" altLang="zh-CN" dirty="0" err="1">
                <a:latin typeface="+mj-ea"/>
                <a:ea typeface="+mj-ea"/>
              </a:rPr>
              <a:t>orderDetail</a:t>
            </a:r>
            <a:r>
              <a:rPr lang="en-US" altLang="zh-CN" dirty="0">
                <a:latin typeface="+mj-ea"/>
                <a:ea typeface="+mj-ea"/>
              </a:rPr>
              <a:t>.</a:t>
            </a:r>
            <a:r>
              <a:rPr lang="en-US" altLang="zh-CN" dirty="0" err="1">
                <a:latin typeface="+mj-ea"/>
                <a:ea typeface="+mj-ea"/>
              </a:rPr>
              <a:t>jsp</a:t>
            </a:r>
            <a:r>
              <a:rPr lang="zh-CN" altLang="en-US" dirty="0">
                <a:latin typeface="+mj-ea"/>
                <a:ea typeface="+mj-ea"/>
              </a:rPr>
              <a:t>展示</a:t>
            </a: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B2C33D-2C3C-8C4C-9DA8-61754376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8724"/>
            <a:ext cx="6971498" cy="53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ED0E3-EF7F-6A4D-A598-B50A76A1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9" name="内容占位符 8" descr="图片包含 屏幕截图&#10;&#10;描述已自动生成">
            <a:extLst>
              <a:ext uri="{FF2B5EF4-FFF2-40B4-BE49-F238E27FC236}">
                <a16:creationId xmlns:a16="http://schemas.microsoft.com/office/drawing/2014/main" id="{12F3BBF5-7B70-144C-A002-0FD6127C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70454"/>
            <a:ext cx="2608500" cy="2977549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1E0B0-436B-E346-A0E3-54B70F2E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84" y="609600"/>
            <a:ext cx="2549204" cy="2062377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58F3A61-7242-9844-B56D-4EA2F0F7E42F}"/>
              </a:ext>
            </a:extLst>
          </p:cNvPr>
          <p:cNvCxnSpPr/>
          <p:nvPr/>
        </p:nvCxnSpPr>
        <p:spPr>
          <a:xfrm flipV="1">
            <a:off x="902043" y="1270000"/>
            <a:ext cx="3426941" cy="88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2940195-9922-A740-9980-43BE02FB1CCB}"/>
              </a:ext>
            </a:extLst>
          </p:cNvPr>
          <p:cNvCxnSpPr/>
          <p:nvPr/>
        </p:nvCxnSpPr>
        <p:spPr>
          <a:xfrm flipH="1">
            <a:off x="2971800" y="2150076"/>
            <a:ext cx="1570383" cy="35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4893ABC-B653-104D-9A66-C45F81B7306C}"/>
              </a:ext>
            </a:extLst>
          </p:cNvPr>
          <p:cNvSpPr txBox="1"/>
          <p:nvPr/>
        </p:nvSpPr>
        <p:spPr>
          <a:xfrm>
            <a:off x="537074" y="47445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如果登录失败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5C4AD4-748E-4048-923B-2F22120A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992" y="4448003"/>
            <a:ext cx="2907196" cy="2097231"/>
          </a:xfrm>
          <a:prstGeom prst="rect">
            <a:avLst/>
          </a:prstGeom>
        </p:spPr>
      </p:pic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B1A270F-9BAB-054B-A788-EDBF4AC8FB71}"/>
              </a:ext>
            </a:extLst>
          </p:cNvPr>
          <p:cNvCxnSpPr/>
          <p:nvPr/>
        </p:nvCxnSpPr>
        <p:spPr>
          <a:xfrm>
            <a:off x="1749287" y="4929257"/>
            <a:ext cx="2365513" cy="567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CED79-D1A2-7F4A-9B7A-3C761DB0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AAA9F7-75E4-A542-932E-515637FA860E}"/>
              </a:ext>
            </a:extLst>
          </p:cNvPr>
          <p:cNvSpPr txBox="1"/>
          <p:nvPr/>
        </p:nvSpPr>
        <p:spPr>
          <a:xfrm>
            <a:off x="677334" y="1561068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如果登录成功，</a:t>
            </a:r>
            <a:endParaRPr kumimoji="1" lang="en-US" altLang="zh-CN" dirty="0"/>
          </a:p>
          <a:p>
            <a:r>
              <a:rPr kumimoji="1" lang="zh-CN" altLang="en-US" dirty="0"/>
              <a:t>重定向到商品列表界面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3E1DF1-1CF3-0344-9A13-41332D91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2292955"/>
            <a:ext cx="3052742" cy="3564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468408-577F-B644-B12C-9DF04D30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61" y="798383"/>
            <a:ext cx="2855688" cy="3564753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B1F077D-3EE7-DC4E-95DC-B2A413869A55}"/>
              </a:ext>
            </a:extLst>
          </p:cNvPr>
          <p:cNvCxnSpPr/>
          <p:nvPr/>
        </p:nvCxnSpPr>
        <p:spPr>
          <a:xfrm flipV="1">
            <a:off x="2094095" y="2063578"/>
            <a:ext cx="2881573" cy="11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DFEB1FA-6205-DE48-9180-EBE9CD47535B}"/>
              </a:ext>
            </a:extLst>
          </p:cNvPr>
          <p:cNvSpPr txBox="1"/>
          <p:nvPr/>
        </p:nvSpPr>
        <p:spPr>
          <a:xfrm>
            <a:off x="5806023" y="43672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注销后</a:t>
            </a:r>
          </a:p>
        </p:txBody>
      </p:sp>
    </p:spTree>
    <p:extLst>
      <p:ext uri="{BB962C8B-B14F-4D97-AF65-F5344CB8AC3E}">
        <p14:creationId xmlns:p14="http://schemas.microsoft.com/office/powerpoint/2010/main" val="400425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C171D-9442-E54F-A2EB-FD56B543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6B98A-FB1D-6A4F-9DCE-CFEC60E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8" y="1603633"/>
            <a:ext cx="2298820" cy="25279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C2C6E9-E80B-8746-B452-02D316F7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61" y="609600"/>
            <a:ext cx="2158230" cy="2622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E69D90-A18C-9648-85E4-297BD39F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21" y="4361935"/>
            <a:ext cx="2184400" cy="218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3B05EC-1358-524F-8F67-3291CD14E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523" y="1820240"/>
            <a:ext cx="2409479" cy="2094772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1F09CCE-CDFE-2746-BD77-B60BD8A5162E}"/>
              </a:ext>
            </a:extLst>
          </p:cNvPr>
          <p:cNvCxnSpPr/>
          <p:nvPr/>
        </p:nvCxnSpPr>
        <p:spPr>
          <a:xfrm flipV="1">
            <a:off x="1248032" y="1408670"/>
            <a:ext cx="2908129" cy="76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0C45F9D-262D-604F-9811-6BED15285437}"/>
              </a:ext>
            </a:extLst>
          </p:cNvPr>
          <p:cNvCxnSpPr/>
          <p:nvPr/>
        </p:nvCxnSpPr>
        <p:spPr>
          <a:xfrm flipH="1">
            <a:off x="3945835" y="2174789"/>
            <a:ext cx="457200" cy="204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48618E2-0B99-454E-AB49-EF674F8DB60D}"/>
              </a:ext>
            </a:extLst>
          </p:cNvPr>
          <p:cNvCxnSpPr>
            <a:endCxn id="7" idx="1"/>
          </p:cNvCxnSpPr>
          <p:nvPr/>
        </p:nvCxnSpPr>
        <p:spPr>
          <a:xfrm>
            <a:off x="4492487" y="2243691"/>
            <a:ext cx="2372036" cy="623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04F5DF5-AC9D-4D45-B08F-FCFF92F4D86F}"/>
              </a:ext>
            </a:extLst>
          </p:cNvPr>
          <p:cNvSpPr txBox="1"/>
          <p:nvPr/>
        </p:nvSpPr>
        <p:spPr>
          <a:xfrm>
            <a:off x="1133061" y="4890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FEC471-B47C-9F4E-B1B4-7758BC6D0387}"/>
              </a:ext>
            </a:extLst>
          </p:cNvPr>
          <p:cNvSpPr txBox="1"/>
          <p:nvPr/>
        </p:nvSpPr>
        <p:spPr>
          <a:xfrm>
            <a:off x="4127280" y="34887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注册失败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250A68-252F-3A4B-814B-0D06BE520E51}"/>
              </a:ext>
            </a:extLst>
          </p:cNvPr>
          <p:cNvSpPr txBox="1"/>
          <p:nvPr/>
        </p:nvSpPr>
        <p:spPr>
          <a:xfrm>
            <a:off x="7414054" y="10750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注册成功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2F171BC-9BA4-674D-ADE3-423F322FA17D}"/>
              </a:ext>
            </a:extLst>
          </p:cNvPr>
          <p:cNvCxnSpPr/>
          <p:nvPr/>
        </p:nvCxnSpPr>
        <p:spPr>
          <a:xfrm flipH="1" flipV="1">
            <a:off x="3002692" y="2730843"/>
            <a:ext cx="1400343" cy="136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2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CB1D1-64E3-C143-834F-4DDBED07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B585B-5E47-0342-84F6-996B888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84" y="1553176"/>
            <a:ext cx="3058409" cy="37516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E459DF-8DF0-A045-9D6F-C41A4C8C93EA}"/>
              </a:ext>
            </a:extLst>
          </p:cNvPr>
          <p:cNvSpPr txBox="1"/>
          <p:nvPr/>
        </p:nvSpPr>
        <p:spPr>
          <a:xfrm>
            <a:off x="1445741" y="6166022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如果没有登录，点击加入购物车，查看购物车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D83D55-0683-E44E-B2F3-FC8F6A40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0" y="2114550"/>
            <a:ext cx="2908300" cy="26289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6778599-DAAF-7C4D-996E-2A1657EF0F71}"/>
              </a:ext>
            </a:extLst>
          </p:cNvPr>
          <p:cNvCxnSpPr>
            <a:endCxn id="6" idx="1"/>
          </p:cNvCxnSpPr>
          <p:nvPr/>
        </p:nvCxnSpPr>
        <p:spPr>
          <a:xfrm>
            <a:off x="3509319" y="3126259"/>
            <a:ext cx="2046931" cy="30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A49DAFC-CDE8-CC4A-9E8B-FA7E21BFB991}"/>
              </a:ext>
            </a:extLst>
          </p:cNvPr>
          <p:cNvCxnSpPr/>
          <p:nvPr/>
        </p:nvCxnSpPr>
        <p:spPr>
          <a:xfrm flipV="1">
            <a:off x="1445741" y="4137111"/>
            <a:ext cx="4650259" cy="86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9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A9527-EF15-F74C-BF3E-BE3578A8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98C28-9EE1-BB41-A5DC-051E562A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6987"/>
            <a:ext cx="2908899" cy="31306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9EF34A-8AD3-524D-BE19-07FE347A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291" y="609600"/>
            <a:ext cx="3281653" cy="3130615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98AD977-0033-B34C-A0B8-B4EB33D88991}"/>
              </a:ext>
            </a:extLst>
          </p:cNvPr>
          <p:cNvCxnSpPr/>
          <p:nvPr/>
        </p:nvCxnSpPr>
        <p:spPr>
          <a:xfrm flipV="1">
            <a:off x="2804984" y="2644346"/>
            <a:ext cx="1984307" cy="78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F0F9349E-47F5-534C-9053-4BBC28019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67" y="3916233"/>
            <a:ext cx="3594100" cy="28067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9FC009A-99AA-0246-88AD-506C7E5E9E1A}"/>
              </a:ext>
            </a:extLst>
          </p:cNvPr>
          <p:cNvCxnSpPr/>
          <p:nvPr/>
        </p:nvCxnSpPr>
        <p:spPr>
          <a:xfrm>
            <a:off x="1000897" y="4744995"/>
            <a:ext cx="3299254" cy="69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A2AAAD9-70B3-F14B-AEFE-8C5342396A34}"/>
              </a:ext>
            </a:extLst>
          </p:cNvPr>
          <p:cNvSpPr txBox="1"/>
          <p:nvPr/>
        </p:nvSpPr>
        <p:spPr>
          <a:xfrm>
            <a:off x="580768" y="545688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登录之后点击加个购物车</a:t>
            </a:r>
            <a:endParaRPr kumimoji="1" lang="en-US" altLang="zh-CN" dirty="0"/>
          </a:p>
          <a:p>
            <a:r>
              <a:rPr kumimoji="1" lang="zh-CN" altLang="en-US" dirty="0"/>
              <a:t>和查看购物车</a:t>
            </a:r>
          </a:p>
        </p:txBody>
      </p:sp>
    </p:spTree>
    <p:extLst>
      <p:ext uri="{BB962C8B-B14F-4D97-AF65-F5344CB8AC3E}">
        <p14:creationId xmlns:p14="http://schemas.microsoft.com/office/powerpoint/2010/main" val="3493640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5A03A-FB40-504E-8BBB-F10CF51E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F1B58-415D-D446-AE03-7A3BBFA1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67419"/>
            <a:ext cx="2862273" cy="20716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21F20A-8048-A04E-93BC-D6138EE2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2032000"/>
            <a:ext cx="3111500" cy="27940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F9B22AA-8973-F34B-B721-59C94EB15736}"/>
              </a:ext>
            </a:extLst>
          </p:cNvPr>
          <p:cNvCxnSpPr/>
          <p:nvPr/>
        </p:nvCxnSpPr>
        <p:spPr>
          <a:xfrm>
            <a:off x="3015049" y="2804984"/>
            <a:ext cx="1742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70DFE1B-E34C-B749-95DB-2C852C30716E}"/>
              </a:ext>
            </a:extLst>
          </p:cNvPr>
          <p:cNvCxnSpPr/>
          <p:nvPr/>
        </p:nvCxnSpPr>
        <p:spPr>
          <a:xfrm>
            <a:off x="1260389" y="3429000"/>
            <a:ext cx="2854411" cy="8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2FC1D29-1B5D-744E-ACD2-311102E3B351}"/>
              </a:ext>
            </a:extLst>
          </p:cNvPr>
          <p:cNvSpPr txBox="1"/>
          <p:nvPr/>
        </p:nvSpPr>
        <p:spPr>
          <a:xfrm>
            <a:off x="1421027" y="53381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删除和清空功能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7305AD-13FF-0647-8BEB-1797A13F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38" y="454145"/>
            <a:ext cx="1800493" cy="2042434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5933FFB-011D-594B-BCE6-F52F2A661463}"/>
              </a:ext>
            </a:extLst>
          </p:cNvPr>
          <p:cNvCxnSpPr/>
          <p:nvPr/>
        </p:nvCxnSpPr>
        <p:spPr>
          <a:xfrm flipV="1">
            <a:off x="6240162" y="2236573"/>
            <a:ext cx="1902941" cy="217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4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D71CF-A31D-E34E-BEC3-BBB2B661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C7469-E9DE-8D42-BD80-36D61C5F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59582"/>
            <a:ext cx="2436569" cy="20378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E76AAF-5CC1-134F-9CB8-423321C4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80" y="609600"/>
            <a:ext cx="1968485" cy="2462599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503EDFF-46A3-8E44-923E-6ED4F78D6AB2}"/>
              </a:ext>
            </a:extLst>
          </p:cNvPr>
          <p:cNvCxnSpPr/>
          <p:nvPr/>
        </p:nvCxnSpPr>
        <p:spPr>
          <a:xfrm flipV="1">
            <a:off x="2224216" y="2248930"/>
            <a:ext cx="2113006" cy="107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07AD497-80CC-8747-82EB-E2B1DEE99396}"/>
              </a:ext>
            </a:extLst>
          </p:cNvPr>
          <p:cNvCxnSpPr/>
          <p:nvPr/>
        </p:nvCxnSpPr>
        <p:spPr>
          <a:xfrm flipH="1">
            <a:off x="2458995" y="2786449"/>
            <a:ext cx="2780270" cy="53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49A8978-8D35-9B4C-A121-66FD8B2AE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6" y="4106143"/>
            <a:ext cx="6341305" cy="2170618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1526DD1-5A14-5B49-97B5-3A14B5B463FA}"/>
              </a:ext>
            </a:extLst>
          </p:cNvPr>
          <p:cNvCxnSpPr/>
          <p:nvPr/>
        </p:nvCxnSpPr>
        <p:spPr>
          <a:xfrm flipH="1">
            <a:off x="4077730" y="2786449"/>
            <a:ext cx="617838" cy="167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A6E4533-E52C-7B4B-9B78-6F8276BC8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39" y="2494674"/>
            <a:ext cx="2436569" cy="298623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616B6A-13FE-524F-BB58-AEE9FE70DE97}"/>
              </a:ext>
            </a:extLst>
          </p:cNvPr>
          <p:cNvCxnSpPr/>
          <p:nvPr/>
        </p:nvCxnSpPr>
        <p:spPr>
          <a:xfrm flipV="1">
            <a:off x="1075038" y="4942703"/>
            <a:ext cx="5931243" cy="53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1D7167-6C79-8849-BCEA-6AEE2461319A}"/>
              </a:ext>
            </a:extLst>
          </p:cNvPr>
          <p:cNvSpPr txBox="1"/>
          <p:nvPr/>
        </p:nvSpPr>
        <p:spPr>
          <a:xfrm>
            <a:off x="3289457" y="7917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86B6A2-5AB5-6B48-BBA3-5A0B1F068017}"/>
              </a:ext>
            </a:extLst>
          </p:cNvPr>
          <p:cNvSpPr txBox="1"/>
          <p:nvPr/>
        </p:nvSpPr>
        <p:spPr>
          <a:xfrm>
            <a:off x="5004486" y="3608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生成订单</a:t>
            </a:r>
          </a:p>
        </p:txBody>
      </p:sp>
    </p:spTree>
    <p:extLst>
      <p:ext uri="{BB962C8B-B14F-4D97-AF65-F5344CB8AC3E}">
        <p14:creationId xmlns:p14="http://schemas.microsoft.com/office/powerpoint/2010/main" val="350872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CE0B4-7280-194A-B9F7-F8CFFB4F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9E3FA-1815-4F45-8098-B84FFDFA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36" y="1791729"/>
            <a:ext cx="2756723" cy="30438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15C041-EADC-694C-8B6C-AFBA2766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78" y="1161364"/>
            <a:ext cx="3175000" cy="27559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F5DF767-4963-1541-A153-B0B3A9C7E395}"/>
              </a:ext>
            </a:extLst>
          </p:cNvPr>
          <p:cNvCxnSpPr/>
          <p:nvPr/>
        </p:nvCxnSpPr>
        <p:spPr>
          <a:xfrm flipV="1">
            <a:off x="2631989" y="2038865"/>
            <a:ext cx="2001795" cy="50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8AF9ED-F0EB-1F48-9C63-18A5B865982A}"/>
              </a:ext>
            </a:extLst>
          </p:cNvPr>
          <p:cNvSpPr txBox="1"/>
          <p:nvPr/>
        </p:nvSpPr>
        <p:spPr>
          <a:xfrm>
            <a:off x="1124465" y="5745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历史订单功能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A3C4A3-A042-1E4C-BF52-4841D71D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27" y="3908537"/>
            <a:ext cx="2607276" cy="2339863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69273EA-C9E3-5949-8926-2363C1892747}"/>
              </a:ext>
            </a:extLst>
          </p:cNvPr>
          <p:cNvCxnSpPr/>
          <p:nvPr/>
        </p:nvCxnSpPr>
        <p:spPr>
          <a:xfrm>
            <a:off x="6330778" y="3200400"/>
            <a:ext cx="527222" cy="11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1692E93-1BC2-694C-9DB4-2AE543D9069B}"/>
              </a:ext>
            </a:extLst>
          </p:cNvPr>
          <p:cNvSpPr txBox="1"/>
          <p:nvPr/>
        </p:nvSpPr>
        <p:spPr>
          <a:xfrm>
            <a:off x="8340811" y="35834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订单详情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766FF66-4732-9B44-85DB-BA2B55921B92}"/>
              </a:ext>
            </a:extLst>
          </p:cNvPr>
          <p:cNvCxnSpPr/>
          <p:nvPr/>
        </p:nvCxnSpPr>
        <p:spPr>
          <a:xfrm flipV="1">
            <a:off x="5338119" y="3583459"/>
            <a:ext cx="259492" cy="234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CC8AC3-7147-2A4E-91D3-CC8508482574}"/>
              </a:ext>
            </a:extLst>
          </p:cNvPr>
          <p:cNvCxnSpPr/>
          <p:nvPr/>
        </p:nvCxnSpPr>
        <p:spPr>
          <a:xfrm flipH="1" flipV="1">
            <a:off x="3385751" y="3429000"/>
            <a:ext cx="1357527" cy="15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2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B1C41-11F5-0642-9C07-E2BEDF52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开发软件及技术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385A5-DCC2-9A4A-8C00-37068E7F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443"/>
            <a:ext cx="8596668" cy="4480919"/>
          </a:xfrm>
        </p:spPr>
        <p:txBody>
          <a:bodyPr/>
          <a:lstStyle/>
          <a:p>
            <a:r>
              <a:rPr kumimoji="1" lang="zh-CN" altLang="en-US" dirty="0">
                <a:latin typeface="+mj-ea"/>
                <a:ea typeface="+mj-ea"/>
              </a:rPr>
              <a:t>开发工具：</a:t>
            </a:r>
            <a:r>
              <a:rPr kumimoji="1" lang="en-US" altLang="zh-CN" dirty="0">
                <a:latin typeface="+mj-ea"/>
                <a:ea typeface="+mj-ea"/>
              </a:rPr>
              <a:t>MyEclipse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数据库：</a:t>
            </a:r>
            <a:r>
              <a:rPr kumimoji="1" lang="en-US" altLang="zh-CN" dirty="0">
                <a:latin typeface="+mj-ea"/>
                <a:ea typeface="+mj-ea"/>
              </a:rPr>
              <a:t>MySQL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服务器：</a:t>
            </a:r>
            <a:r>
              <a:rPr kumimoji="1" lang="en-US" altLang="zh-CN" dirty="0">
                <a:latin typeface="+mj-ea"/>
                <a:ea typeface="+mj-ea"/>
              </a:rPr>
              <a:t>Tomcat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相关技术：</a:t>
            </a:r>
            <a:r>
              <a:rPr kumimoji="1" lang="en-US" altLang="zh-CN" dirty="0">
                <a:latin typeface="+mj-ea"/>
                <a:ea typeface="+mj-ea"/>
              </a:rPr>
              <a:t>JSP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Servlet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JavaBean</a:t>
            </a:r>
            <a:r>
              <a:rPr kumimoji="1" lang="zh-CN" altLang="en-US" dirty="0">
                <a:latin typeface="+mj-ea"/>
                <a:ea typeface="+mj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04443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F26F9-CD45-2B42-9D64-DF98269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4691449"/>
          </a:xfrm>
        </p:spPr>
        <p:txBody>
          <a:bodyPr/>
          <a:lstStyle/>
          <a:p>
            <a:r>
              <a:rPr kumimoji="1" lang="en-US" altLang="zh-CN" dirty="0">
                <a:latin typeface="Raanana" pitchFamily="2" charset="-79"/>
                <a:ea typeface="Hei" pitchFamily="2" charset="-122"/>
                <a:cs typeface="Raanana" pitchFamily="2" charset="-79"/>
              </a:rPr>
              <a:t>END</a:t>
            </a:r>
            <a:endParaRPr kumimoji="1" lang="zh-CN" altLang="en-US" dirty="0">
              <a:latin typeface="Raanana" pitchFamily="2" charset="-79"/>
              <a:ea typeface="Hei" pitchFamily="2" charset="-122"/>
              <a:cs typeface="Raanan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45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30931-3390-EE4D-AEAF-90F4C68E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系统业务流程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D8728-7CC9-AC47-B71B-2433CB7C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1843"/>
            <a:ext cx="8596668" cy="470951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4DDDC8-2CB0-2145-9F7D-954DBD20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33" y="1270000"/>
            <a:ext cx="8944269" cy="486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EB132-8ECF-E94D-B35E-E518FEDE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22" y="85796"/>
            <a:ext cx="3729076" cy="1320800"/>
          </a:xfrm>
        </p:spPr>
        <p:txBody>
          <a:bodyPr anchor="ctr">
            <a:normAutofit/>
          </a:bodyPr>
          <a:lstStyle/>
          <a:p>
            <a:r>
              <a:rPr kumimoji="1" lang="zh-CN" altLang="en-US" dirty="0"/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20507-4F30-874E-8FF5-95CB8BF2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5158BF-05A7-E642-AA0B-37E4F20A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65100"/>
            <a:ext cx="3810612" cy="6359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B41A8C-E181-4C47-99BF-7A262755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4" y="1406596"/>
            <a:ext cx="3598454" cy="4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43B7A-5AC1-F442-BC73-59AC7B4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DABAC-A56E-B146-BD31-B6242DE25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048" y="1495168"/>
            <a:ext cx="6258953" cy="53628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购物车类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商品类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订单类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用户类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数据库连接类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购物车</a:t>
            </a:r>
            <a:r>
              <a:rPr kumimoji="1" lang="en-US" altLang="zh-CN" sz="1400" dirty="0">
                <a:latin typeface="+mj-ea"/>
                <a:ea typeface="+mj-ea"/>
              </a:rPr>
              <a:t>Servlet</a:t>
            </a: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商品</a:t>
            </a:r>
            <a:r>
              <a:rPr kumimoji="1" lang="en-US" altLang="zh-CN" sz="1400" dirty="0">
                <a:latin typeface="+mj-ea"/>
                <a:ea typeface="+mj-ea"/>
              </a:rPr>
              <a:t>Servlet</a:t>
            </a: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订单</a:t>
            </a:r>
            <a:r>
              <a:rPr kumimoji="1" lang="en-US" altLang="zh-CN" sz="1400" dirty="0">
                <a:latin typeface="+mj-ea"/>
                <a:ea typeface="+mj-ea"/>
              </a:rPr>
              <a:t>Servlet</a:t>
            </a: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用户</a:t>
            </a:r>
            <a:r>
              <a:rPr kumimoji="1" lang="en-US" altLang="zh-CN" sz="1400" dirty="0">
                <a:latin typeface="+mj-ea"/>
                <a:ea typeface="+mj-ea"/>
              </a:rPr>
              <a:t>Servlet</a:t>
            </a:r>
          </a:p>
          <a:p>
            <a:pPr marL="0" indent="0">
              <a:buNone/>
            </a:pP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购物车界面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历史订单界面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商品列表界面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确认订单界面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我的订单界面（订单详情）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用户注册界面</a:t>
            </a:r>
            <a:endParaRPr kumimoji="1" lang="en-US" altLang="zh-CN" sz="1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+mj-ea"/>
                <a:ea typeface="+mj-ea"/>
              </a:rPr>
              <a:t>订单成功界面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F7D38-3401-F74F-A904-E5F7CA1D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95169"/>
            <a:ext cx="2197100" cy="283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452A4-37CD-854A-A223-CE8F69CA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47" y="4483100"/>
            <a:ext cx="2032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6F839-3ED3-B243-BB59-D2C1CCA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业务功能代码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BB929-5775-E34B-B949-647987A2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385"/>
            <a:ext cx="8596668" cy="4607978"/>
          </a:xfrm>
        </p:spPr>
        <p:txBody>
          <a:bodyPr/>
          <a:lstStyle/>
          <a:p>
            <a:r>
              <a:rPr kumimoji="1" lang="zh-CN" altLang="en-US" sz="2400" dirty="0">
                <a:latin typeface="+mj-ea"/>
                <a:ea typeface="+mj-ea"/>
              </a:rPr>
              <a:t>数据库连接类 </a:t>
            </a:r>
            <a:r>
              <a:rPr lang="en" altLang="zh-CN" sz="2000" dirty="0" err="1"/>
              <a:t>DataBase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为了方便对数据库的读写，对</a:t>
            </a:r>
            <a:r>
              <a:rPr kumimoji="1" lang="en-US" altLang="zh-CN" dirty="0" err="1">
                <a:latin typeface="+mj-ea"/>
                <a:ea typeface="+mj-ea"/>
              </a:rPr>
              <a:t>jdbc</a:t>
            </a:r>
            <a:r>
              <a:rPr kumimoji="1" lang="zh-CN" altLang="en-US" dirty="0">
                <a:latin typeface="+mj-ea"/>
                <a:ea typeface="+mj-ea"/>
              </a:rPr>
              <a:t>的基本操作进行了封装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j-ea"/>
                <a:ea typeface="+mj-ea"/>
              </a:rPr>
              <a:t>其中包含构造函数，用于加载驱动获取连接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B22B00-B5B6-0F42-B9DD-C50AD86ED30A}"/>
              </a:ext>
            </a:extLst>
          </p:cNvPr>
          <p:cNvSpPr txBox="1"/>
          <p:nvPr/>
        </p:nvSpPr>
        <p:spPr>
          <a:xfrm>
            <a:off x="3398108" y="3138616"/>
            <a:ext cx="1408670" cy="122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8ED2AC-8ADA-514C-B4C3-46925EAA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29863"/>
            <a:ext cx="8394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8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C5BA2-A87D-FB40-9753-017505A6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0703"/>
            <a:ext cx="8596668" cy="3189134"/>
          </a:xfrm>
        </p:spPr>
        <p:txBody>
          <a:bodyPr/>
          <a:lstStyle/>
          <a:p>
            <a:pPr marL="0" indent="0">
              <a:buNone/>
            </a:pPr>
            <a:r>
              <a:rPr lang="en" altLang="zh-CN" dirty="0" err="1"/>
              <a:t>getData</a:t>
            </a:r>
            <a:r>
              <a:rPr kumimoji="1" lang="zh-CN" altLang="en-US" dirty="0">
                <a:latin typeface="+mj-ea"/>
                <a:ea typeface="+mj-ea"/>
              </a:rPr>
              <a:t>方法，</a:t>
            </a:r>
            <a:r>
              <a:rPr kumimoji="1" lang="zh-CN" altLang="en" dirty="0">
                <a:latin typeface="+mj-ea"/>
                <a:ea typeface="+mj-ea"/>
              </a:rPr>
              <a:t>用于</a:t>
            </a:r>
            <a:r>
              <a:rPr kumimoji="1" lang="zh-CN" altLang="en-US" dirty="0">
                <a:latin typeface="+mj-ea"/>
                <a:ea typeface="+mj-ea"/>
              </a:rPr>
              <a:t>查询，参数为</a:t>
            </a:r>
            <a:r>
              <a:rPr kumimoji="1" lang="en-US" altLang="zh-CN" dirty="0" err="1">
                <a:latin typeface="+mj-ea"/>
                <a:ea typeface="+mj-ea"/>
              </a:rPr>
              <a:t>sql</a:t>
            </a:r>
            <a:r>
              <a:rPr kumimoji="1" lang="zh-CN" altLang="en-US" dirty="0">
                <a:latin typeface="+mj-ea"/>
                <a:ea typeface="+mj-ea"/>
              </a:rPr>
              <a:t>语句，返回</a:t>
            </a:r>
            <a:r>
              <a:rPr lang="en" altLang="zh-CN" dirty="0" err="1"/>
              <a:t>ResultSet</a:t>
            </a:r>
            <a:r>
              <a:rPr kumimoji="1" lang="zh-CN" altLang="en-US" dirty="0">
                <a:latin typeface="+mj-ea"/>
                <a:ea typeface="+mj-ea"/>
              </a:rPr>
              <a:t>结果集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500ED-81D1-1E47-A544-48E1C914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3" y="816637"/>
            <a:ext cx="4559300" cy="2743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CAF4AD-4E8D-8A48-A246-0F59136D350F}"/>
              </a:ext>
            </a:extLst>
          </p:cNvPr>
          <p:cNvSpPr txBox="1"/>
          <p:nvPr/>
        </p:nvSpPr>
        <p:spPr>
          <a:xfrm>
            <a:off x="677334" y="3821105"/>
            <a:ext cx="687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getData</a:t>
            </a:r>
            <a:r>
              <a:rPr lang="zh-CN" alt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，用于添加、修改、删除，参数为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语句</a:t>
            </a:r>
            <a:endParaRPr lang="en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6BE196-508F-A647-B6DE-FE56A97F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03" y="4190437"/>
            <a:ext cx="4699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57E5-82B5-5C4D-9C79-96105F80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7201"/>
            <a:ext cx="8596668" cy="5584162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zh-CN" dirty="0">
                <a:latin typeface="+mj-ea"/>
                <a:ea typeface="+mj-ea"/>
              </a:rPr>
              <a:t>close</a:t>
            </a:r>
            <a:r>
              <a:rPr kumimoji="1" lang="zh-CN" altLang="en" dirty="0">
                <a:latin typeface="+mj-ea"/>
                <a:ea typeface="+mj-ea"/>
              </a:rPr>
              <a:t>方法</a:t>
            </a:r>
            <a:r>
              <a:rPr kumimoji="1" lang="zh-CN" altLang="en-US" dirty="0">
                <a:latin typeface="+mj-ea"/>
                <a:ea typeface="+mj-ea"/>
              </a:rPr>
              <a:t>，用于对连接的关闭，如果不关闭会导致连接过多</a:t>
            </a: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08D39A-A702-3648-9CA6-C8D90856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44" y="957649"/>
            <a:ext cx="403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308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796</Words>
  <Application>Microsoft Macintosh PowerPoint</Application>
  <PresentationFormat>宽屏</PresentationFormat>
  <Paragraphs>103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方正姚体</vt:lpstr>
      <vt:lpstr>Arial</vt:lpstr>
      <vt:lpstr>Raanana</vt:lpstr>
      <vt:lpstr>Trebuchet MS</vt:lpstr>
      <vt:lpstr>Wingdings 3</vt:lpstr>
      <vt:lpstr>平面</vt:lpstr>
      <vt:lpstr>Java Web的购物车项目</vt:lpstr>
      <vt:lpstr>项目介绍</vt:lpstr>
      <vt:lpstr>开发软件及技术</vt:lpstr>
      <vt:lpstr>系统业务流程</vt:lpstr>
      <vt:lpstr>数据库设计</vt:lpstr>
      <vt:lpstr>文件结构</vt:lpstr>
      <vt:lpstr>业务功能代码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效果展示</vt:lpstr>
      <vt:lpstr>效果展示</vt:lpstr>
      <vt:lpstr>效果展示</vt:lpstr>
      <vt:lpstr>效果展示</vt:lpstr>
      <vt:lpstr>效果展示</vt:lpstr>
      <vt:lpstr>效果展示</vt:lpstr>
      <vt:lpstr>效果展示</vt:lpstr>
      <vt:lpstr>效果展示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Web的购物车项目</dc:title>
  <dc:creator>Office</dc:creator>
  <cp:lastModifiedBy>Office</cp:lastModifiedBy>
  <cp:revision>15</cp:revision>
  <dcterms:created xsi:type="dcterms:W3CDTF">2019-07-05T06:20:34Z</dcterms:created>
  <dcterms:modified xsi:type="dcterms:W3CDTF">2019-07-05T10:41:12Z</dcterms:modified>
</cp:coreProperties>
</file>